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1"/>
  </p:sldMasterIdLst>
  <p:notesMasterIdLst>
    <p:notesMasterId r:id="rId9"/>
  </p:notesMasterIdLst>
  <p:sldIdLst>
    <p:sldId id="256" r:id="rId2"/>
    <p:sldId id="257" r:id="rId3"/>
    <p:sldId id="270" r:id="rId4"/>
    <p:sldId id="271" r:id="rId5"/>
    <p:sldId id="267" r:id="rId6"/>
    <p:sldId id="272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EAEAEA"/>
    <a:srgbClr val="FFFFCC"/>
    <a:srgbClr val="00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57" d="100"/>
          <a:sy n="57" d="100"/>
        </p:scale>
        <p:origin x="1250" y="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en-US" smtClean="0"/>
              <a:pPr/>
              <a:t>5/16/2020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461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357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Beginning</a:t>
            </a:r>
            <a:r>
              <a:rPr lang="en-US" baseline="0" dirty="0"/>
              <a:t> c</a:t>
            </a:r>
            <a:r>
              <a:rPr lang="en-US" dirty="0"/>
              <a:t>ourse details </a:t>
            </a:r>
            <a:r>
              <a:rPr lang="en-US" baseline="0" dirty="0"/>
              <a:t>and/or books/materials needed for a class/project.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70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Beginning</a:t>
            </a:r>
            <a:r>
              <a:rPr lang="en-US" baseline="0" dirty="0"/>
              <a:t> c</a:t>
            </a:r>
            <a:r>
              <a:rPr lang="en-US" dirty="0"/>
              <a:t>ourse details </a:t>
            </a:r>
            <a:r>
              <a:rPr lang="en-US" baseline="0" dirty="0"/>
              <a:t>and/or books/materials needed for a class/project.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223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Beginning</a:t>
            </a:r>
            <a:r>
              <a:rPr lang="en-US" baseline="0" dirty="0"/>
              <a:t> c</a:t>
            </a:r>
            <a:r>
              <a:rPr lang="en-US" dirty="0"/>
              <a:t>ourse details </a:t>
            </a:r>
            <a:r>
              <a:rPr lang="en-US" baseline="0" dirty="0"/>
              <a:t>and/or books/materials needed for a class/project.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91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/>
              <a:t>Introductory notes.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691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Beginning</a:t>
            </a:r>
            <a:r>
              <a:rPr lang="en-US" baseline="0" dirty="0"/>
              <a:t> c</a:t>
            </a:r>
            <a:r>
              <a:rPr lang="en-US" dirty="0"/>
              <a:t>ourse details </a:t>
            </a:r>
            <a:r>
              <a:rPr lang="en-US" baseline="0" dirty="0"/>
              <a:t>and/or books/materials needed for a class/project.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95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Beginning</a:t>
            </a:r>
            <a:r>
              <a:rPr lang="en-US" baseline="0" dirty="0"/>
              <a:t> c</a:t>
            </a:r>
            <a:r>
              <a:rPr lang="en-US" dirty="0"/>
              <a:t>ourse details </a:t>
            </a:r>
            <a:r>
              <a:rPr lang="en-US" baseline="0" dirty="0"/>
              <a:t>and/or books/materials needed for a class/project.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45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en-US" smtClean="0"/>
              <a:pPr algn="ctr"/>
              <a:t>5/16/2020 18:29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5/16/2020 18:29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5/16/2020 18:29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en-US" smtClean="0"/>
              <a:pPr/>
              <a:t>5/16/2020 18:29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en-US" smtClean="0"/>
              <a:pPr/>
              <a:t>5/16/2020 18:29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en-US" smtClean="0"/>
              <a:pPr/>
              <a:t>5/16/2020 18:29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en-US" smtClean="0"/>
              <a:pPr/>
              <a:t>5/16/2020 18:29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en-US" smtClean="0"/>
              <a:pPr/>
              <a:t>5/16/2020 18:29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en-US" smtClean="0"/>
              <a:pPr/>
              <a:t>5/16/2020 18:29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en-US" smtClean="0"/>
              <a:pPr/>
              <a:t>5/16/2020 18:29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en-US" smtClean="0"/>
              <a:pPr/>
              <a:t>5/16/2020 18:29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5/16/2020 18:29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8001000" cy="4572000"/>
          </a:xfrm>
        </p:spPr>
        <p:txBody>
          <a:bodyPr>
            <a:normAutofit/>
          </a:bodyPr>
          <a:lstStyle/>
          <a:p>
            <a:pPr algn="r"/>
            <a:r>
              <a:rPr lang="en-US" sz="6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The </a:t>
            </a:r>
            <a:br>
              <a:rPr lang="en-US" sz="6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6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multiple-Choice </a:t>
            </a:r>
            <a:br>
              <a:rPr lang="en-US" sz="6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6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section</a:t>
            </a:r>
            <a:br>
              <a:rPr lang="en-US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br>
              <a:rPr lang="en-US" sz="360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Advanced Placement English Literature &amp; Composition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0" y="6050037"/>
            <a:ext cx="9144000" cy="685800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glow rad="101600">
              <a:schemeClr val="tx1">
                <a:lumMod val="95000"/>
                <a:lumOff val="5000"/>
                <a:alpha val="6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AP WORKSHOP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TIME &amp; ORDER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3886200" cy="457200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Plan your time.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Count the passages; there are probably 5.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844901" y="1752600"/>
            <a:ext cx="3886200" cy="4572000"/>
          </a:xfrm>
          <a:ln w="1270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Decide on an order for the passages.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The test order is normally best.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If you change it, watch that you get your answers in the right place on the answer sheet.</a:t>
            </a: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READING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3886200" cy="457200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Read the passage carefully.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Mark the passage up as you read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Identify the speaker, who/what is being addressed, the setting, and the occasion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844901" y="1752600"/>
            <a:ext cx="3886200" cy="4572000"/>
          </a:xfrm>
          <a:ln w="1270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As you read, watch for </a:t>
            </a:r>
            <a:r>
              <a:rPr lang="en-US" i="1" dirty="0">
                <a:latin typeface="Cambria" panose="02040503050406030204" pitchFamily="18" charset="0"/>
              </a:rPr>
              <a:t>(and mark)</a:t>
            </a:r>
            <a:r>
              <a:rPr lang="en-US" dirty="0">
                <a:latin typeface="Cambria" panose="02040503050406030204" pitchFamily="18" charset="0"/>
              </a:rPr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the main idea of the passage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the prevailing tone of the passage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shifts, as in point-of-view, tone, and the like</a:t>
            </a: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MARKING ANSWERS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3886200" cy="457200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Answer all the questions in order.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Where you do not have an answer, take your best guess.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844901" y="1752600"/>
            <a:ext cx="3886200" cy="4572000"/>
          </a:xfrm>
          <a:ln w="1270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Keep your focus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The questions are intended to be hard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Emergency: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Decide </a:t>
            </a:r>
            <a:r>
              <a:rPr lang="en-US" i="1" dirty="0">
                <a:latin typeface="Calibri" pitchFamily="34" charset="0"/>
              </a:rPr>
              <a:t>before</a:t>
            </a:r>
            <a:r>
              <a:rPr lang="en-US" dirty="0">
                <a:latin typeface="Calibri" pitchFamily="34" charset="0"/>
              </a:rPr>
              <a:t> May 6 what you intend to do in “an emergency”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Calibri" pitchFamily="34" charset="0"/>
              </a:rPr>
              <a:t>If you </a:t>
            </a:r>
            <a:r>
              <a:rPr lang="en-US" i="1" dirty="0">
                <a:solidFill>
                  <a:schemeClr val="accent2">
                    <a:lumMod val="20000"/>
                    <a:lumOff val="80000"/>
                  </a:schemeClr>
                </a:solidFill>
                <a:latin typeface="Calibri" pitchFamily="34" charset="0"/>
              </a:rPr>
              <a:t>know</a:t>
            </a: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Calibri" pitchFamily="34" charset="0"/>
              </a:rPr>
              <a:t> you cannot finish, decide on a passage to omit</a:t>
            </a: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Question Types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6482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You will find questions about: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the passage as a whole</a:t>
            </a:r>
            <a:br>
              <a:rPr lang="en-US" dirty="0">
                <a:latin typeface="Calibri" pitchFamily="34" charset="0"/>
              </a:rPr>
            </a:br>
            <a:r>
              <a:rPr lang="en-US" sz="2000" i="1" dirty="0">
                <a:latin typeface="Cambria" panose="02040503050406030204" pitchFamily="18" charset="0"/>
              </a:rPr>
              <a:t>The narrator is primarily concerned with…</a:t>
            </a:r>
            <a:endParaRPr lang="en-US" sz="2000" dirty="0">
              <a:latin typeface="Cambria" panose="02040503050406030204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details</a:t>
            </a:r>
            <a:br>
              <a:rPr lang="en-US" dirty="0">
                <a:latin typeface="Calibri" pitchFamily="34" charset="0"/>
              </a:rPr>
            </a:br>
            <a:r>
              <a:rPr lang="en-US" sz="2000" i="1" dirty="0">
                <a:latin typeface="Cambria" panose="02040503050406030204" pitchFamily="18" charset="0"/>
              </a:rPr>
              <a:t>The choice that best paraphrases lines 20-22 is…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language &amp; organization</a:t>
            </a:r>
            <a:br>
              <a:rPr lang="en-US" dirty="0">
                <a:latin typeface="Calibri" pitchFamily="34" charset="0"/>
              </a:rPr>
            </a:br>
            <a:r>
              <a:rPr lang="en-US" sz="2000" i="1" dirty="0">
                <a:latin typeface="Cambria" panose="02040503050406030204" pitchFamily="18" charset="0"/>
              </a:rPr>
              <a:t>Paragraph 4 is developed by (A) definition  (B) …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grammar, usually pronoun reference</a:t>
            </a:r>
            <a:br>
              <a:rPr lang="en-US" dirty="0">
                <a:latin typeface="Calibri" pitchFamily="34" charset="0"/>
              </a:rPr>
            </a:br>
            <a:r>
              <a:rPr lang="en-US" sz="2000" i="1" dirty="0">
                <a:latin typeface="Calibri" pitchFamily="34" charset="0"/>
              </a:rPr>
              <a:t>The pronoun ‘it’ in line 30 refers to…</a:t>
            </a:r>
            <a:br>
              <a:rPr lang="en-US" sz="2000" i="1" dirty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>or modification (adjectives/adverbs)</a:t>
            </a:r>
            <a:br>
              <a:rPr lang="en-US" dirty="0">
                <a:latin typeface="Calibri" pitchFamily="34" charset="0"/>
              </a:rPr>
            </a:br>
            <a:r>
              <a:rPr lang="en-US" sz="2000" i="1" dirty="0">
                <a:latin typeface="Calibri" pitchFamily="34" charset="0"/>
              </a:rPr>
              <a:t>___ modifies which of the following words?</a:t>
            </a:r>
            <a:endParaRPr lang="en-US" sz="2000" dirty="0">
              <a:latin typeface="Calibri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or subject-verb agreement</a:t>
            </a:r>
            <a:br>
              <a:rPr lang="en-US" sz="2000" dirty="0">
                <a:latin typeface="Calibri" pitchFamily="34" charset="0"/>
              </a:rPr>
            </a:br>
            <a:r>
              <a:rPr lang="en-US" sz="2000" i="1" dirty="0">
                <a:latin typeface="Calibri" pitchFamily="34" charset="0"/>
              </a:rPr>
              <a:t>The subject of the verb “sees” is ____</a:t>
            </a:r>
            <a:br>
              <a:rPr lang="en-US" sz="2000" i="1" dirty="0">
                <a:latin typeface="Calibri" pitchFamily="34" charset="0"/>
              </a:rPr>
            </a:br>
            <a:endParaRPr lang="en-US" sz="2000" i="1" dirty="0">
              <a:latin typeface="Calibri" pitchFamily="34" charset="0"/>
            </a:endParaRPr>
          </a:p>
          <a:p>
            <a:pPr marL="365760" lvl="1" indent="0">
              <a:buNone/>
            </a:pPr>
            <a:endParaRPr lang="en-US" sz="2000" i="1" dirty="0">
              <a:latin typeface="Calibri" pitchFamily="34" charset="0"/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PSYCHOLOGICAL  PREP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3886200" cy="457200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Be confident.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You can do well with a percentage that would score an F on most tests.</a:t>
            </a:r>
          </a:p>
          <a:p>
            <a:pPr>
              <a:buFont typeface="Wingdings" pitchFamily="2" charset="2"/>
              <a:buChar char="Ø"/>
            </a:pPr>
            <a:r>
              <a:rPr lang="en-US" i="1" dirty="0">
                <a:solidFill>
                  <a:srgbClr val="000000"/>
                </a:solidFill>
                <a:latin typeface="Cambria" panose="02040503050406030204" pitchFamily="18" charset="0"/>
              </a:rPr>
              <a:t>(Still, it’s a not a bad idea to carry a talisman.)</a:t>
            </a:r>
          </a:p>
          <a:p>
            <a:pPr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844901" y="1752600"/>
            <a:ext cx="3886200" cy="4572000"/>
          </a:xfrm>
          <a:ln w="1270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Use any break time to relax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Breathe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Stretch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Picture yourself in a comfortable place</a:t>
            </a: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1600" i="1" dirty="0"/>
              <a:t>with materials from the Princeton Review</a:t>
            </a:r>
          </a:p>
        </p:txBody>
      </p:sp>
    </p:spTree>
    <p:extLst>
      <p:ext uri="{BB962C8B-B14F-4D97-AF65-F5344CB8AC3E}">
        <p14:creationId xmlns:p14="http://schemas.microsoft.com/office/powerpoint/2010/main" val="313480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 presentation for college cours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 for college course</Template>
  <TotalTime>0</TotalTime>
  <Words>433</Words>
  <Application>Microsoft Office PowerPoint</Application>
  <PresentationFormat>On-screen Show (4:3)</PresentationFormat>
  <Paragraphs>53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Cambria</vt:lpstr>
      <vt:lpstr>Tw Cen MT</vt:lpstr>
      <vt:lpstr>Wingdings</vt:lpstr>
      <vt:lpstr>Wingdings 2</vt:lpstr>
      <vt:lpstr>Academic presentation for college course</vt:lpstr>
      <vt:lpstr>The  multiple-Choice  section  Advanced Placement English Literature &amp; Composition</vt:lpstr>
      <vt:lpstr>TIME &amp; ORDER</vt:lpstr>
      <vt:lpstr>READING</vt:lpstr>
      <vt:lpstr>MARKING ANSWERS</vt:lpstr>
      <vt:lpstr>Question Types</vt:lpstr>
      <vt:lpstr>PSYCHOLOGICAL  PREP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2009-04-19T02:29:16Z</dcterms:created>
  <dcterms:modified xsi:type="dcterms:W3CDTF">2020-05-17T01:33:20Z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TC103524791033</vt:lpwstr>
  </property>
</Properties>
</file>